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93" r:id="rId3"/>
    <p:sldId id="466" r:id="rId4"/>
    <p:sldId id="568" r:id="rId5"/>
    <p:sldId id="703" r:id="rId6"/>
    <p:sldId id="468" r:id="rId7"/>
    <p:sldId id="708" r:id="rId8"/>
    <p:sldId id="710" r:id="rId9"/>
    <p:sldId id="711" r:id="rId10"/>
    <p:sldId id="712" r:id="rId11"/>
    <p:sldId id="713" r:id="rId12"/>
    <p:sldId id="714" r:id="rId13"/>
    <p:sldId id="715" r:id="rId14"/>
    <p:sldId id="716" r:id="rId15"/>
    <p:sldId id="717" r:id="rId16"/>
    <p:sldId id="7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83" autoAdjust="0"/>
    <p:restoredTop sz="94660"/>
  </p:normalViewPr>
  <p:slideViewPr>
    <p:cSldViewPr snapToGrid="0">
      <p:cViewPr varScale="1">
        <p:scale>
          <a:sx n="85" d="100"/>
          <a:sy n="85" d="100"/>
        </p:scale>
        <p:origin x="715" y="29"/>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7BB4C-146D-4759-AAAE-F7D5B5968F60}" type="datetimeFigureOut">
              <a:rPr lang="en-CA" smtClean="0"/>
              <a:t>2019-09-30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7CF93-2C94-42F4-8CC2-52A62F1C0E62}" type="slidenum">
              <a:rPr lang="en-CA" smtClean="0"/>
              <a:t>‹#›</a:t>
            </a:fld>
            <a:endParaRPr lang="en-CA"/>
          </a:p>
        </p:txBody>
      </p:sp>
    </p:spTree>
    <p:extLst>
      <p:ext uri="{BB962C8B-B14F-4D97-AF65-F5344CB8AC3E}">
        <p14:creationId xmlns:p14="http://schemas.microsoft.com/office/powerpoint/2010/main" val="135357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0F283AE-9081-49ED-A00A-2BBE104DB1F7}" type="datetimeFigureOut">
              <a:rPr lang="en-CA" smtClean="0"/>
              <a:t>2019-09-30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357505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0F283AE-9081-49ED-A00A-2BBE104DB1F7}" type="datetimeFigureOut">
              <a:rPr lang="en-CA" smtClean="0"/>
              <a:t>2019-09-30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195959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0F283AE-9081-49ED-A00A-2BBE104DB1F7}" type="datetimeFigureOut">
              <a:rPr lang="en-CA" smtClean="0"/>
              <a:t>2019-09-30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215052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0F283AE-9081-49ED-A00A-2BBE104DB1F7}" type="datetimeFigureOut">
              <a:rPr lang="en-CA" smtClean="0"/>
              <a:t>2019-09-30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253373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283AE-9081-49ED-A00A-2BBE104DB1F7}" type="datetimeFigureOut">
              <a:rPr lang="en-CA" smtClean="0"/>
              <a:t>2019-09-30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189285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0F283AE-9081-49ED-A00A-2BBE104DB1F7}" type="datetimeFigureOut">
              <a:rPr lang="en-CA" smtClean="0"/>
              <a:t>2019-09-30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375504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0F283AE-9081-49ED-A00A-2BBE104DB1F7}" type="datetimeFigureOut">
              <a:rPr lang="en-CA" smtClean="0"/>
              <a:t>2019-09-30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103207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0F283AE-9081-49ED-A00A-2BBE104DB1F7}" type="datetimeFigureOut">
              <a:rPr lang="en-CA" smtClean="0"/>
              <a:t>2019-09-30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408278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283AE-9081-49ED-A00A-2BBE104DB1F7}" type="datetimeFigureOut">
              <a:rPr lang="en-CA" smtClean="0"/>
              <a:t>2019-09-30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7512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283AE-9081-49ED-A00A-2BBE104DB1F7}" type="datetimeFigureOut">
              <a:rPr lang="en-CA" smtClean="0"/>
              <a:t>2019-09-30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200604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283AE-9081-49ED-A00A-2BBE104DB1F7}" type="datetimeFigureOut">
              <a:rPr lang="en-CA" smtClean="0"/>
              <a:t>2019-09-30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04AA0F7-4518-4532-A52B-A928A95B2B05}" type="slidenum">
              <a:rPr lang="en-CA" smtClean="0"/>
              <a:t>‹#›</a:t>
            </a:fld>
            <a:endParaRPr lang="en-CA"/>
          </a:p>
        </p:txBody>
      </p:sp>
    </p:spTree>
    <p:extLst>
      <p:ext uri="{BB962C8B-B14F-4D97-AF65-F5344CB8AC3E}">
        <p14:creationId xmlns:p14="http://schemas.microsoft.com/office/powerpoint/2010/main" val="131326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283AE-9081-49ED-A00A-2BBE104DB1F7}" type="datetimeFigureOut">
              <a:rPr lang="en-CA" smtClean="0"/>
              <a:t>2019-09-30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AA0F7-4518-4532-A52B-A928A95B2B05}" type="slidenum">
              <a:rPr lang="en-CA" smtClean="0"/>
              <a:t>‹#›</a:t>
            </a:fld>
            <a:endParaRPr lang="en-CA"/>
          </a:p>
        </p:txBody>
      </p:sp>
    </p:spTree>
    <p:extLst>
      <p:ext uri="{BB962C8B-B14F-4D97-AF65-F5344CB8AC3E}">
        <p14:creationId xmlns:p14="http://schemas.microsoft.com/office/powerpoint/2010/main" val="1445328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cbi.nlm.nih.gov/pmc/articles/PMC5872019/pdf/BLT.18.030418.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s10734-019-00416-1" TargetMode="External"/><Relationship Id="rId2" Type="http://schemas.openxmlformats.org/officeDocument/2006/relationships/hyperlink" Target="https://www.thelancet.com/journals/langlo/article/PIIS2214-109X(18)30558-8/fulltext" TargetMode="Externa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naturemicrobiologycommunity.nature.com/channels/304-on-the-road/posts/40361-tb-conferences-we-must-do-better" TargetMode="External"/><Relationship Id="rId2" Type="http://schemas.openxmlformats.org/officeDocument/2006/relationships/hyperlink" Target="https://www.healthsystemsglobal.org/blog/341/The-C-Word-Tackling-the-enduring-legacy-of-colonialism-in-global-health.html"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hyperlink" Target="https://academic.oup.com/inthealth/article/10/2/63/4924746"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heconversation.com/global-health-still-mimics-colonial-ways-heres-how-to-break-the-pattern-121951"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lobalhealthnow.org/2019-08/10-fixes-global-health-consulting-malpractic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co/B6pqCt1zA0?amp=1" TargetMode="External"/><Relationship Id="rId2" Type="http://schemas.openxmlformats.org/officeDocument/2006/relationships/hyperlink" Target="https://blogs.scientificamerican.com/observations/the-trouble-with-medical-voluntourism/"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sih.org/en/blog/allyship-privilege-global-health-and-unlearning" TargetMode="External"/><Relationship Id="rId2" Type="http://schemas.openxmlformats.org/officeDocument/2006/relationships/hyperlink" Target="https://www.ncbi.nlm.nih.gov/pubmed/26630608" TargetMode="External"/><Relationship Id="rId1" Type="http://schemas.openxmlformats.org/officeDocument/2006/relationships/slideLayout" Target="../slideLayouts/slideLayout6.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04F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277356"/>
            <a:ext cx="9966960" cy="1560320"/>
          </a:xfrm>
        </p:spPr>
        <p:txBody>
          <a:bodyPr>
            <a:normAutofit/>
          </a:bodyPr>
          <a:lstStyle/>
          <a:p>
            <a:r>
              <a:rPr lang="en-CA" sz="4900" i="1">
                <a:solidFill>
                  <a:srgbClr val="404F2D"/>
                </a:solidFill>
              </a:rPr>
              <a:t>Recognizing &amp; Addressing Global Health Malpractice</a:t>
            </a:r>
            <a:endParaRPr lang="en-CA" sz="4900">
              <a:solidFill>
                <a:srgbClr val="404F2D"/>
              </a:solidFill>
            </a:endParaRPr>
          </a:p>
        </p:txBody>
      </p:sp>
      <p:pic>
        <p:nvPicPr>
          <p:cNvPr id="3" name="Picture 2" descr="A screenshot of a social media post&#10;&#10;Description automatically generated">
            <a:extLst>
              <a:ext uri="{FF2B5EF4-FFF2-40B4-BE49-F238E27FC236}">
                <a16:creationId xmlns:a16="http://schemas.microsoft.com/office/drawing/2014/main" id="{6004EE3F-FBD7-441C-AEDA-75C07E0A1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045" r="1" b="6282"/>
          <a:stretch/>
        </p:blipFill>
        <p:spPr>
          <a:xfrm>
            <a:off x="243840" y="256540"/>
            <a:ext cx="11704320" cy="3764276"/>
          </a:xfrm>
          <a:prstGeom prst="rect">
            <a:avLst/>
          </a:prstGeom>
        </p:spPr>
      </p:pic>
      <p:sp>
        <p:nvSpPr>
          <p:cNvPr id="4" name="TextBox 3">
            <a:extLst>
              <a:ext uri="{FF2B5EF4-FFF2-40B4-BE49-F238E27FC236}">
                <a16:creationId xmlns:a16="http://schemas.microsoft.com/office/drawing/2014/main" id="{CC9C6A01-59E0-4BCA-9371-49C2D3B76037}"/>
              </a:ext>
            </a:extLst>
          </p:cNvPr>
          <p:cNvSpPr txBox="1"/>
          <p:nvPr/>
        </p:nvSpPr>
        <p:spPr>
          <a:xfrm>
            <a:off x="4876079" y="6185892"/>
            <a:ext cx="2608856" cy="369332"/>
          </a:xfrm>
          <a:prstGeom prst="rect">
            <a:avLst/>
          </a:prstGeom>
          <a:noFill/>
        </p:spPr>
        <p:txBody>
          <a:bodyPr wrap="none" rtlCol="0">
            <a:spAutoFit/>
          </a:bodyPr>
          <a:lstStyle/>
          <a:p>
            <a:r>
              <a:rPr lang="en-CA" dirty="0"/>
              <a:t>Slide deck by @</a:t>
            </a:r>
            <a:r>
              <a:rPr lang="en-CA" dirty="0" err="1"/>
              <a:t>paimadhu</a:t>
            </a:r>
            <a:endParaRPr lang="en-CA" dirty="0"/>
          </a:p>
        </p:txBody>
      </p:sp>
    </p:spTree>
    <p:extLst>
      <p:ext uri="{BB962C8B-B14F-4D97-AF65-F5344CB8AC3E}">
        <p14:creationId xmlns:p14="http://schemas.microsoft.com/office/powerpoint/2010/main" val="379168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CA" dirty="0">
                <a:solidFill>
                  <a:srgbClr val="0070C0"/>
                </a:solidFill>
              </a:rPr>
              <a:t>4. Consultants must have lived/worked in LMICs</a:t>
            </a:r>
          </a:p>
        </p:txBody>
      </p:sp>
      <p:sp>
        <p:nvSpPr>
          <p:cNvPr id="5" name="Rectangle 4">
            <a:extLst>
              <a:ext uri="{FF2B5EF4-FFF2-40B4-BE49-F238E27FC236}">
                <a16:creationId xmlns:a16="http://schemas.microsoft.com/office/drawing/2014/main" id="{24ED70FC-1C60-4E25-AB54-4CEC7F6EFC47}"/>
              </a:ext>
            </a:extLst>
          </p:cNvPr>
          <p:cNvSpPr/>
          <p:nvPr/>
        </p:nvSpPr>
        <p:spPr>
          <a:xfrm>
            <a:off x="766482" y="1878106"/>
            <a:ext cx="5266765" cy="3785652"/>
          </a:xfrm>
          <a:prstGeom prst="rect">
            <a:avLst/>
          </a:prstGeom>
        </p:spPr>
        <p:txBody>
          <a:bodyPr wrap="square">
            <a:spAutoFit/>
          </a:bodyPr>
          <a:lstStyle/>
          <a:p>
            <a:r>
              <a:rPr lang="en-US" sz="2400" dirty="0">
                <a:solidFill>
                  <a:srgbClr val="000000"/>
                </a:solidFill>
                <a:latin typeface="gentona"/>
              </a:rPr>
              <a:t>Consultants must have lived and worked in LMICs, preferably, in the same countries they will be advising. A 2-week trip to South Africa does not make anyone an “Africa expert.” As </a:t>
            </a:r>
            <a:r>
              <a:rPr lang="en-US" sz="2400" dirty="0">
                <a:solidFill>
                  <a:srgbClr val="337AB7"/>
                </a:solidFill>
                <a:latin typeface="gentona"/>
                <a:hlinkClick r:id="rId2"/>
              </a:rPr>
              <a:t>Randall Packard</a:t>
            </a:r>
            <a:r>
              <a:rPr lang="en-US" sz="2400" dirty="0">
                <a:solidFill>
                  <a:srgbClr val="000000"/>
                </a:solidFill>
                <a:latin typeface="gentona"/>
              </a:rPr>
              <a:t> put it, “Everyone involved in global health decision-making should be required to work in the countries and see how things look from the ground level.”</a:t>
            </a:r>
            <a:endParaRPr lang="en-CA" sz="2400" dirty="0"/>
          </a:p>
        </p:txBody>
      </p:sp>
      <p:pic>
        <p:nvPicPr>
          <p:cNvPr id="6" name="Picture 2" descr="Dr. Cameron Gaskill, with a stethoscope around his neck, sits next to a young child wearing a headscarf">
            <a:extLst>
              <a:ext uri="{FF2B5EF4-FFF2-40B4-BE49-F238E27FC236}">
                <a16:creationId xmlns:a16="http://schemas.microsoft.com/office/drawing/2014/main" id="{2A9D8023-C772-46F9-A0DF-814F019428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165" y="2063095"/>
            <a:ext cx="3354121" cy="335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3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68A30-F3C6-4BAB-B0F6-7E253ADD6547}"/>
              </a:ext>
            </a:extLst>
          </p:cNvPr>
          <p:cNvSpPr/>
          <p:nvPr/>
        </p:nvSpPr>
        <p:spPr>
          <a:xfrm>
            <a:off x="829235" y="1707776"/>
            <a:ext cx="5392271" cy="4031873"/>
          </a:xfrm>
          <a:prstGeom prst="rect">
            <a:avLst/>
          </a:prstGeom>
        </p:spPr>
        <p:txBody>
          <a:bodyPr wrap="square">
            <a:spAutoFit/>
          </a:bodyPr>
          <a:lstStyle/>
          <a:p>
            <a:r>
              <a:rPr lang="en-US" sz="3200" dirty="0"/>
              <a:t>Consultants should be careful about going beyond their specific content or country expertise. It is perfectly fine to decline consulting invitations that are a poor match with skillsets or country-specific experience.</a:t>
            </a:r>
            <a:endParaRPr lang="en-CA" sz="4000" dirty="0"/>
          </a:p>
        </p:txBody>
      </p:sp>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CA" dirty="0">
                <a:solidFill>
                  <a:srgbClr val="0070C0"/>
                </a:solidFill>
              </a:rPr>
              <a:t>5. Consultants should stay within their expertise</a:t>
            </a:r>
          </a:p>
        </p:txBody>
      </p:sp>
      <p:pic>
        <p:nvPicPr>
          <p:cNvPr id="2050" name="Picture 2" descr="Image result for stay in your lane">
            <a:extLst>
              <a:ext uri="{FF2B5EF4-FFF2-40B4-BE49-F238E27FC236}">
                <a16:creationId xmlns:a16="http://schemas.microsoft.com/office/drawing/2014/main" id="{25F458A2-8187-4B41-89F5-A5C4280C8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685" y="1820677"/>
            <a:ext cx="2774430" cy="319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8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68A30-F3C6-4BAB-B0F6-7E253ADD6547}"/>
              </a:ext>
            </a:extLst>
          </p:cNvPr>
          <p:cNvSpPr/>
          <p:nvPr/>
        </p:nvSpPr>
        <p:spPr>
          <a:xfrm>
            <a:off x="838200" y="1918446"/>
            <a:ext cx="5392271" cy="4401205"/>
          </a:xfrm>
          <a:prstGeom prst="rect">
            <a:avLst/>
          </a:prstGeom>
        </p:spPr>
        <p:txBody>
          <a:bodyPr wrap="square">
            <a:spAutoFit/>
          </a:bodyPr>
          <a:lstStyle/>
          <a:p>
            <a:r>
              <a:rPr lang="en-US" sz="2800" dirty="0"/>
              <a:t>Before technical assistance is offered, ministries of health in LMICs should be consulted on what specific expertise and prior experience/background they need. If there are local experts who are suitable, they could be contracted to provide technical assistance instead of expensive consultants flown in from HICs.</a:t>
            </a:r>
            <a:endParaRPr lang="en-CA" sz="3600" dirty="0"/>
          </a:p>
        </p:txBody>
      </p:sp>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CA" dirty="0">
                <a:solidFill>
                  <a:srgbClr val="0070C0"/>
                </a:solidFill>
              </a:rPr>
              <a:t>6. Consult, before offering technical assistance &amp; tap into local expertise</a:t>
            </a:r>
          </a:p>
        </p:txBody>
      </p:sp>
      <p:pic>
        <p:nvPicPr>
          <p:cNvPr id="6" name="Picture 5" descr="A picture containing wall, person, holding, indoor&#10;&#10;Description automatically generated">
            <a:extLst>
              <a:ext uri="{FF2B5EF4-FFF2-40B4-BE49-F238E27FC236}">
                <a16:creationId xmlns:a16="http://schemas.microsoft.com/office/drawing/2014/main" id="{139529F4-8180-4F1C-96B0-179F74A11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283" y="2075329"/>
            <a:ext cx="4060504" cy="2707341"/>
          </a:xfrm>
          <a:prstGeom prst="rect">
            <a:avLst/>
          </a:prstGeom>
        </p:spPr>
      </p:pic>
    </p:spTree>
    <p:extLst>
      <p:ext uri="{BB962C8B-B14F-4D97-AF65-F5344CB8AC3E}">
        <p14:creationId xmlns:p14="http://schemas.microsoft.com/office/powerpoint/2010/main" val="256606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68A30-F3C6-4BAB-B0F6-7E253ADD6547}"/>
              </a:ext>
            </a:extLst>
          </p:cNvPr>
          <p:cNvSpPr/>
          <p:nvPr/>
        </p:nvSpPr>
        <p:spPr>
          <a:xfrm>
            <a:off x="900953" y="1690688"/>
            <a:ext cx="5392271" cy="3785652"/>
          </a:xfrm>
          <a:prstGeom prst="rect">
            <a:avLst/>
          </a:prstGeom>
        </p:spPr>
        <p:txBody>
          <a:bodyPr wrap="square">
            <a:spAutoFit/>
          </a:bodyPr>
          <a:lstStyle/>
          <a:p>
            <a:r>
              <a:rPr lang="en-US" sz="2400" dirty="0"/>
              <a:t>Strengthening global health capacity in LMICs and </a:t>
            </a:r>
            <a:r>
              <a:rPr lang="en-US" sz="2400" dirty="0">
                <a:hlinkClick r:id="rId2"/>
              </a:rPr>
              <a:t>expanding the cadre of national experts is key</a:t>
            </a:r>
            <a:r>
              <a:rPr lang="en-US" sz="2400" dirty="0"/>
              <a:t> for weaning LMICs away from the current dependence on HIC experts. This is an opportunity for HIC institutions to demonstrate </a:t>
            </a:r>
            <a:r>
              <a:rPr lang="en-US" sz="2400" dirty="0">
                <a:hlinkClick r:id="rId3"/>
              </a:rPr>
              <a:t>reciprocity</a:t>
            </a:r>
            <a:r>
              <a:rPr lang="en-US" sz="2400" dirty="0"/>
              <a:t>. Schools of public health and research institutions in HICs have an obligation to host, train and send back talented LMIC researchers and experts. </a:t>
            </a:r>
            <a:endParaRPr lang="en-CA" sz="3200" dirty="0"/>
          </a:p>
        </p:txBody>
      </p:sp>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US" dirty="0">
                <a:solidFill>
                  <a:srgbClr val="0070C0"/>
                </a:solidFill>
              </a:rPr>
              <a:t>7. Strengthen global health capacity in LMICs </a:t>
            </a:r>
            <a:endParaRPr lang="en-CA" dirty="0">
              <a:solidFill>
                <a:srgbClr val="0070C0"/>
              </a:solidFill>
            </a:endParaRPr>
          </a:p>
        </p:txBody>
      </p:sp>
      <p:pic>
        <p:nvPicPr>
          <p:cNvPr id="3074" name="Picture 2" descr="Image result for reciprocity">
            <a:extLst>
              <a:ext uri="{FF2B5EF4-FFF2-40B4-BE49-F238E27FC236}">
                <a16:creationId xmlns:a16="http://schemas.microsoft.com/office/drawing/2014/main" id="{F29E1070-209A-493B-AC55-FCC60DD56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100" y="1690688"/>
            <a:ext cx="3011300" cy="30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68A30-F3C6-4BAB-B0F6-7E253ADD6547}"/>
              </a:ext>
            </a:extLst>
          </p:cNvPr>
          <p:cNvSpPr/>
          <p:nvPr/>
        </p:nvSpPr>
        <p:spPr>
          <a:xfrm>
            <a:off x="761999" y="2048435"/>
            <a:ext cx="5647765" cy="2246769"/>
          </a:xfrm>
          <a:prstGeom prst="rect">
            <a:avLst/>
          </a:prstGeom>
        </p:spPr>
        <p:txBody>
          <a:bodyPr wrap="square">
            <a:spAutoFit/>
          </a:bodyPr>
          <a:lstStyle/>
          <a:p>
            <a:r>
              <a:rPr lang="en-US" sz="2800" dirty="0"/>
              <a:t>Building top-notch schools and institutions in LMICs and developing world-class expertise within them is key to reduce reliance on consultants from HICs. </a:t>
            </a:r>
            <a:endParaRPr lang="en-CA" sz="3600" dirty="0"/>
          </a:p>
        </p:txBody>
      </p:sp>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normAutofit/>
          </a:bodyPr>
          <a:lstStyle/>
          <a:p>
            <a:r>
              <a:rPr lang="en-US" dirty="0">
                <a:solidFill>
                  <a:srgbClr val="0070C0"/>
                </a:solidFill>
              </a:rPr>
              <a:t>8. Enhance good training and capacity development in LMICs</a:t>
            </a:r>
            <a:endParaRPr lang="en-CA" dirty="0">
              <a:solidFill>
                <a:srgbClr val="0070C0"/>
              </a:solidFill>
            </a:endParaRPr>
          </a:p>
        </p:txBody>
      </p:sp>
      <p:pic>
        <p:nvPicPr>
          <p:cNvPr id="5" name="Picture 4">
            <a:extLst>
              <a:ext uri="{FF2B5EF4-FFF2-40B4-BE49-F238E27FC236}">
                <a16:creationId xmlns:a16="http://schemas.microsoft.com/office/drawing/2014/main" id="{0A726E18-AA6F-4F4E-92F7-C64960135445}"/>
              </a:ext>
            </a:extLst>
          </p:cNvPr>
          <p:cNvPicPr>
            <a:picLocks noChangeAspect="1"/>
          </p:cNvPicPr>
          <p:nvPr/>
        </p:nvPicPr>
        <p:blipFill>
          <a:blip r:embed="rId2"/>
          <a:stretch>
            <a:fillRect/>
          </a:stretch>
        </p:blipFill>
        <p:spPr>
          <a:xfrm>
            <a:off x="7288307" y="1808527"/>
            <a:ext cx="2591212" cy="674462"/>
          </a:xfrm>
          <a:prstGeom prst="rect">
            <a:avLst/>
          </a:prstGeom>
        </p:spPr>
      </p:pic>
      <p:pic>
        <p:nvPicPr>
          <p:cNvPr id="6" name="Picture 5">
            <a:extLst>
              <a:ext uri="{FF2B5EF4-FFF2-40B4-BE49-F238E27FC236}">
                <a16:creationId xmlns:a16="http://schemas.microsoft.com/office/drawing/2014/main" id="{B9FD244F-6651-402C-A586-A79F68A10570}"/>
              </a:ext>
            </a:extLst>
          </p:cNvPr>
          <p:cNvPicPr>
            <a:picLocks noChangeAspect="1"/>
          </p:cNvPicPr>
          <p:nvPr/>
        </p:nvPicPr>
        <p:blipFill>
          <a:blip r:embed="rId3"/>
          <a:stretch>
            <a:fillRect/>
          </a:stretch>
        </p:blipFill>
        <p:spPr>
          <a:xfrm>
            <a:off x="9676073" y="2678444"/>
            <a:ext cx="1813525" cy="750556"/>
          </a:xfrm>
          <a:prstGeom prst="rect">
            <a:avLst/>
          </a:prstGeom>
        </p:spPr>
      </p:pic>
      <p:pic>
        <p:nvPicPr>
          <p:cNvPr id="7" name="Picture 6">
            <a:extLst>
              <a:ext uri="{FF2B5EF4-FFF2-40B4-BE49-F238E27FC236}">
                <a16:creationId xmlns:a16="http://schemas.microsoft.com/office/drawing/2014/main" id="{D5031EFD-550D-4AFC-AE71-F98136B960DC}"/>
              </a:ext>
            </a:extLst>
          </p:cNvPr>
          <p:cNvPicPr>
            <a:picLocks noChangeAspect="1"/>
          </p:cNvPicPr>
          <p:nvPr/>
        </p:nvPicPr>
        <p:blipFill>
          <a:blip r:embed="rId4"/>
          <a:stretch>
            <a:fillRect/>
          </a:stretch>
        </p:blipFill>
        <p:spPr>
          <a:xfrm>
            <a:off x="7228047" y="3513089"/>
            <a:ext cx="2651472" cy="781416"/>
          </a:xfrm>
          <a:prstGeom prst="rect">
            <a:avLst/>
          </a:prstGeom>
        </p:spPr>
      </p:pic>
      <p:pic>
        <p:nvPicPr>
          <p:cNvPr id="8" name="Picture 7">
            <a:extLst>
              <a:ext uri="{FF2B5EF4-FFF2-40B4-BE49-F238E27FC236}">
                <a16:creationId xmlns:a16="http://schemas.microsoft.com/office/drawing/2014/main" id="{88FDC6BA-77D5-4847-AE12-0AC55688669E}"/>
              </a:ext>
            </a:extLst>
          </p:cNvPr>
          <p:cNvPicPr>
            <a:picLocks noChangeAspect="1"/>
          </p:cNvPicPr>
          <p:nvPr/>
        </p:nvPicPr>
        <p:blipFill>
          <a:blip r:embed="rId5"/>
          <a:stretch>
            <a:fillRect/>
          </a:stretch>
        </p:blipFill>
        <p:spPr>
          <a:xfrm>
            <a:off x="9313677" y="4320323"/>
            <a:ext cx="2125939" cy="841994"/>
          </a:xfrm>
          <a:prstGeom prst="rect">
            <a:avLst/>
          </a:prstGeom>
        </p:spPr>
      </p:pic>
      <p:pic>
        <p:nvPicPr>
          <p:cNvPr id="9" name="Picture 8">
            <a:extLst>
              <a:ext uri="{FF2B5EF4-FFF2-40B4-BE49-F238E27FC236}">
                <a16:creationId xmlns:a16="http://schemas.microsoft.com/office/drawing/2014/main" id="{21CD6604-7939-4964-ACBB-5F3295749FC6}"/>
              </a:ext>
            </a:extLst>
          </p:cNvPr>
          <p:cNvPicPr>
            <a:picLocks noChangeAspect="1"/>
          </p:cNvPicPr>
          <p:nvPr/>
        </p:nvPicPr>
        <p:blipFill>
          <a:blip r:embed="rId6"/>
          <a:stretch>
            <a:fillRect/>
          </a:stretch>
        </p:blipFill>
        <p:spPr>
          <a:xfrm>
            <a:off x="7376062" y="5324605"/>
            <a:ext cx="1527781" cy="849614"/>
          </a:xfrm>
          <a:prstGeom prst="rect">
            <a:avLst/>
          </a:prstGeom>
        </p:spPr>
      </p:pic>
    </p:spTree>
    <p:extLst>
      <p:ext uri="{BB962C8B-B14F-4D97-AF65-F5344CB8AC3E}">
        <p14:creationId xmlns:p14="http://schemas.microsoft.com/office/powerpoint/2010/main" val="305505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68A30-F3C6-4BAB-B0F6-7E253ADD6547}"/>
              </a:ext>
            </a:extLst>
          </p:cNvPr>
          <p:cNvSpPr/>
          <p:nvPr/>
        </p:nvSpPr>
        <p:spPr>
          <a:xfrm>
            <a:off x="829235" y="1707776"/>
            <a:ext cx="5392271" cy="4247317"/>
          </a:xfrm>
          <a:prstGeom prst="rect">
            <a:avLst/>
          </a:prstGeom>
        </p:spPr>
        <p:txBody>
          <a:bodyPr wrap="square">
            <a:spAutoFit/>
          </a:bodyPr>
          <a:lstStyle/>
          <a:p>
            <a:r>
              <a:rPr lang="en-US" dirty="0"/>
              <a:t>The ultimate solution is to challenge the current architecture of global health and work towards “</a:t>
            </a:r>
            <a:r>
              <a:rPr lang="en-US" dirty="0">
                <a:hlinkClick r:id="rId2"/>
              </a:rPr>
              <a:t>decolonizing global health</a:t>
            </a:r>
            <a:r>
              <a:rPr lang="en-US" dirty="0"/>
              <a:t>.” This includes answering uncomfortable questions. Why are global health institutions, donors, and power structures invariably based in HICs or controlled by HIC experts? Why is the flow of funding, people and knowledge unidirectional (North to South)? What colonial practices have led to the heavy dependence of LMICs on aid and technical assistance from their former colonizers? Why are major decisions in global health made in Geneva, Davos, New York or Seattle when those who deal with the real issues and have solutions are not at the table? And why are </a:t>
            </a:r>
            <a:r>
              <a:rPr lang="en-US" dirty="0">
                <a:hlinkClick r:id="rId3"/>
              </a:rPr>
              <a:t>global health meetings held in HICs</a:t>
            </a:r>
            <a:r>
              <a:rPr lang="en-US" dirty="0"/>
              <a:t> when the real problems and expertise are elsewhere?</a:t>
            </a:r>
            <a:endParaRPr lang="en-CA" sz="2400" dirty="0"/>
          </a:p>
        </p:txBody>
      </p:sp>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CA" dirty="0">
                <a:solidFill>
                  <a:srgbClr val="0070C0"/>
                </a:solidFill>
              </a:rPr>
              <a:t>9. Work towards decolonizing global health</a:t>
            </a:r>
          </a:p>
        </p:txBody>
      </p:sp>
      <p:pic>
        <p:nvPicPr>
          <p:cNvPr id="5" name="Picture 4">
            <a:extLst>
              <a:ext uri="{FF2B5EF4-FFF2-40B4-BE49-F238E27FC236}">
                <a16:creationId xmlns:a16="http://schemas.microsoft.com/office/drawing/2014/main" id="{34E2824C-47F4-4C37-BA54-CD06EA80A2AC}"/>
              </a:ext>
            </a:extLst>
          </p:cNvPr>
          <p:cNvPicPr>
            <a:picLocks noChangeAspect="1"/>
          </p:cNvPicPr>
          <p:nvPr/>
        </p:nvPicPr>
        <p:blipFill>
          <a:blip r:embed="rId4"/>
          <a:stretch>
            <a:fillRect/>
          </a:stretch>
        </p:blipFill>
        <p:spPr>
          <a:xfrm>
            <a:off x="6472427" y="1846729"/>
            <a:ext cx="4998842" cy="3340981"/>
          </a:xfrm>
          <a:prstGeom prst="rect">
            <a:avLst/>
          </a:prstGeom>
        </p:spPr>
      </p:pic>
      <p:sp>
        <p:nvSpPr>
          <p:cNvPr id="6" name="Rectangle 5">
            <a:extLst>
              <a:ext uri="{FF2B5EF4-FFF2-40B4-BE49-F238E27FC236}">
                <a16:creationId xmlns:a16="http://schemas.microsoft.com/office/drawing/2014/main" id="{F582A482-DDB6-4E4F-A3CC-4BAF6134EB10}"/>
              </a:ext>
            </a:extLst>
          </p:cNvPr>
          <p:cNvSpPr/>
          <p:nvPr/>
        </p:nvSpPr>
        <p:spPr>
          <a:xfrm>
            <a:off x="7035310" y="6124538"/>
            <a:ext cx="4120883" cy="415498"/>
          </a:xfrm>
          <a:prstGeom prst="rect">
            <a:avLst/>
          </a:prstGeom>
        </p:spPr>
        <p:txBody>
          <a:bodyPr wrap="square">
            <a:spAutoFit/>
          </a:bodyPr>
          <a:lstStyle/>
          <a:p>
            <a:r>
              <a:rPr lang="en-CA" sz="1050" dirty="0">
                <a:hlinkClick r:id="rId2"/>
              </a:rPr>
              <a:t>https://www.healthsystemsglobal.org/blog/341/The-C-Word-Tackling-the-enduring-legacy-of-colonialism-in-global-health.html</a:t>
            </a:r>
            <a:endParaRPr lang="en-CA" sz="1050" dirty="0"/>
          </a:p>
        </p:txBody>
      </p:sp>
    </p:spTree>
    <p:extLst>
      <p:ext uri="{BB962C8B-B14F-4D97-AF65-F5344CB8AC3E}">
        <p14:creationId xmlns:p14="http://schemas.microsoft.com/office/powerpoint/2010/main" val="236617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B482-15DD-4730-ABDF-C4A6A7F9683F}"/>
              </a:ext>
            </a:extLst>
          </p:cNvPr>
          <p:cNvSpPr>
            <a:spLocks noGrp="1"/>
          </p:cNvSpPr>
          <p:nvPr>
            <p:ph type="title"/>
          </p:nvPr>
        </p:nvSpPr>
        <p:spPr/>
        <p:txBody>
          <a:bodyPr/>
          <a:lstStyle/>
          <a:p>
            <a:r>
              <a:rPr lang="en-US" dirty="0">
                <a:solidFill>
                  <a:srgbClr val="0070C0"/>
                </a:solidFill>
                <a:latin typeface="gentona"/>
              </a:rPr>
              <a:t>10. Rethink the entire global health consulting industry</a:t>
            </a:r>
            <a:endParaRPr lang="en-CA" dirty="0">
              <a:solidFill>
                <a:srgbClr val="0070C0"/>
              </a:solidFill>
            </a:endParaRPr>
          </a:p>
        </p:txBody>
      </p:sp>
      <p:sp>
        <p:nvSpPr>
          <p:cNvPr id="3" name="Rectangle 2">
            <a:extLst>
              <a:ext uri="{FF2B5EF4-FFF2-40B4-BE49-F238E27FC236}">
                <a16:creationId xmlns:a16="http://schemas.microsoft.com/office/drawing/2014/main" id="{F2BD90FA-97E9-4CB5-A886-190D34FE573C}"/>
              </a:ext>
            </a:extLst>
          </p:cNvPr>
          <p:cNvSpPr/>
          <p:nvPr/>
        </p:nvSpPr>
        <p:spPr>
          <a:xfrm>
            <a:off x="7719876" y="2193247"/>
            <a:ext cx="3939987" cy="3139321"/>
          </a:xfrm>
          <a:prstGeom prst="rect">
            <a:avLst/>
          </a:prstGeom>
        </p:spPr>
        <p:txBody>
          <a:bodyPr wrap="square">
            <a:spAutoFit/>
          </a:bodyPr>
          <a:lstStyle/>
          <a:p>
            <a:r>
              <a:rPr lang="en-US" i="1" dirty="0"/>
              <a:t>“I hope that we can begin to truly decolonize global health by being aware of what we do not know, that people understand their own lives better than we could ever do, that they and only they can truly improve their own circumstances and that those of us who work in global health are only, at best, enablers.”</a:t>
            </a:r>
          </a:p>
          <a:p>
            <a:endParaRPr lang="en-US" i="1" dirty="0"/>
          </a:p>
          <a:p>
            <a:r>
              <a:rPr lang="en-US" i="1" dirty="0"/>
              <a:t>Seye </a:t>
            </a:r>
            <a:r>
              <a:rPr lang="en-US" i="1" dirty="0" err="1"/>
              <a:t>Ambimbola</a:t>
            </a:r>
            <a:endParaRPr lang="en-CA" i="1" dirty="0"/>
          </a:p>
        </p:txBody>
      </p:sp>
      <p:sp>
        <p:nvSpPr>
          <p:cNvPr id="6" name="Rectangle 5">
            <a:extLst>
              <a:ext uri="{FF2B5EF4-FFF2-40B4-BE49-F238E27FC236}">
                <a16:creationId xmlns:a16="http://schemas.microsoft.com/office/drawing/2014/main" id="{21E040FE-D4EE-4FAE-82EA-1F3189BFD6D4}"/>
              </a:ext>
            </a:extLst>
          </p:cNvPr>
          <p:cNvSpPr/>
          <p:nvPr/>
        </p:nvSpPr>
        <p:spPr>
          <a:xfrm>
            <a:off x="7803777" y="6028783"/>
            <a:ext cx="3772186" cy="261610"/>
          </a:xfrm>
          <a:prstGeom prst="rect">
            <a:avLst/>
          </a:prstGeom>
        </p:spPr>
        <p:txBody>
          <a:bodyPr wrap="none">
            <a:spAutoFit/>
          </a:bodyPr>
          <a:lstStyle/>
          <a:p>
            <a:r>
              <a:rPr lang="en-CA" sz="1100" dirty="0">
                <a:hlinkClick r:id="rId2"/>
              </a:rPr>
              <a:t>https://academic.oup.com/inthealth/article/10/2/63/4924746</a:t>
            </a:r>
            <a:endParaRPr lang="en-CA" sz="1100" dirty="0"/>
          </a:p>
        </p:txBody>
      </p:sp>
      <p:sp>
        <p:nvSpPr>
          <p:cNvPr id="7" name="Rectangle 6">
            <a:extLst>
              <a:ext uri="{FF2B5EF4-FFF2-40B4-BE49-F238E27FC236}">
                <a16:creationId xmlns:a16="http://schemas.microsoft.com/office/drawing/2014/main" id="{8F5DD594-67BB-4EE8-BE29-1866B6B7EB09}"/>
              </a:ext>
            </a:extLst>
          </p:cNvPr>
          <p:cNvSpPr/>
          <p:nvPr/>
        </p:nvSpPr>
        <p:spPr>
          <a:xfrm>
            <a:off x="788894" y="2121986"/>
            <a:ext cx="6096000" cy="2246769"/>
          </a:xfrm>
          <a:prstGeom prst="rect">
            <a:avLst/>
          </a:prstGeom>
        </p:spPr>
        <p:txBody>
          <a:bodyPr>
            <a:spAutoFit/>
          </a:bodyPr>
          <a:lstStyle/>
          <a:p>
            <a:r>
              <a:rPr lang="en-US" sz="2800" dirty="0">
                <a:solidFill>
                  <a:srgbClr val="000000"/>
                </a:solidFill>
                <a:latin typeface="gentona"/>
              </a:rPr>
              <a:t>When strong global health leadership emerges from LMICs, the role of external consultants will need to evolve. HIC experts will have to see themselves as enablers not “fixers.”</a:t>
            </a:r>
            <a:endParaRPr lang="en-US" sz="2800" b="0" i="0" dirty="0">
              <a:solidFill>
                <a:srgbClr val="000000"/>
              </a:solidFill>
              <a:effectLst/>
              <a:latin typeface="gentona"/>
            </a:endParaRPr>
          </a:p>
        </p:txBody>
      </p:sp>
    </p:spTree>
    <p:extLst>
      <p:ext uri="{BB962C8B-B14F-4D97-AF65-F5344CB8AC3E}">
        <p14:creationId xmlns:p14="http://schemas.microsoft.com/office/powerpoint/2010/main" val="369493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89" y="307807"/>
            <a:ext cx="10515600" cy="957124"/>
          </a:xfrm>
        </p:spPr>
        <p:txBody>
          <a:bodyPr>
            <a:normAutofit/>
          </a:bodyPr>
          <a:lstStyle/>
          <a:p>
            <a:r>
              <a:rPr lang="en-US" sz="5400" dirty="0">
                <a:solidFill>
                  <a:srgbClr val="0070C0"/>
                </a:solidFill>
              </a:rPr>
              <a:t>Historical origins of global health</a:t>
            </a:r>
          </a:p>
        </p:txBody>
      </p:sp>
      <p:sp>
        <p:nvSpPr>
          <p:cNvPr id="3" name="Content Placeholder 2"/>
          <p:cNvSpPr>
            <a:spLocks noGrp="1"/>
          </p:cNvSpPr>
          <p:nvPr>
            <p:ph idx="1"/>
          </p:nvPr>
        </p:nvSpPr>
        <p:spPr>
          <a:xfrm>
            <a:off x="561828" y="1902453"/>
            <a:ext cx="8229600" cy="4191000"/>
          </a:xfrm>
        </p:spPr>
        <p:txBody>
          <a:bodyPr/>
          <a:lstStyle/>
          <a:p>
            <a:r>
              <a:rPr lang="en-US" dirty="0"/>
              <a:t>Colonial medicine</a:t>
            </a:r>
          </a:p>
          <a:p>
            <a:r>
              <a:rPr lang="en-US" dirty="0"/>
              <a:t>Missionary medicine</a:t>
            </a:r>
          </a:p>
          <a:p>
            <a:r>
              <a:rPr lang="en-US" dirty="0"/>
              <a:t>Military medicine</a:t>
            </a:r>
          </a:p>
          <a:p>
            <a:r>
              <a:rPr lang="en-US" dirty="0"/>
              <a:t>Tropical medicine</a:t>
            </a:r>
          </a:p>
          <a:p>
            <a:r>
              <a:rPr lang="en-US" dirty="0"/>
              <a:t>International health</a:t>
            </a:r>
          </a:p>
          <a:p>
            <a:r>
              <a:rPr lang="en-US" dirty="0"/>
              <a:t>Global health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293" y="1264931"/>
            <a:ext cx="2563196" cy="28642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5330A344-A950-432E-AFFF-72B91EDA9036}"/>
              </a:ext>
            </a:extLst>
          </p:cNvPr>
          <p:cNvPicPr>
            <a:picLocks noChangeAspect="1"/>
          </p:cNvPicPr>
          <p:nvPr/>
        </p:nvPicPr>
        <p:blipFill>
          <a:blip r:embed="rId3"/>
          <a:stretch>
            <a:fillRect/>
          </a:stretch>
        </p:blipFill>
        <p:spPr>
          <a:xfrm>
            <a:off x="4497321" y="1342955"/>
            <a:ext cx="2213276" cy="3752022"/>
          </a:xfrm>
          <a:prstGeom prst="rect">
            <a:avLst/>
          </a:prstGeom>
        </p:spPr>
      </p:pic>
      <p:pic>
        <p:nvPicPr>
          <p:cNvPr id="9" name="Picture 8">
            <a:extLst>
              <a:ext uri="{FF2B5EF4-FFF2-40B4-BE49-F238E27FC236}">
                <a16:creationId xmlns:a16="http://schemas.microsoft.com/office/drawing/2014/main" id="{259F0009-3487-4CA6-AC7F-103EA3EC938F}"/>
              </a:ext>
            </a:extLst>
          </p:cNvPr>
          <p:cNvPicPr>
            <a:picLocks noChangeAspect="1"/>
          </p:cNvPicPr>
          <p:nvPr/>
        </p:nvPicPr>
        <p:blipFill>
          <a:blip r:embed="rId4"/>
          <a:stretch>
            <a:fillRect/>
          </a:stretch>
        </p:blipFill>
        <p:spPr>
          <a:xfrm>
            <a:off x="6823212" y="4186544"/>
            <a:ext cx="2967746" cy="2598053"/>
          </a:xfrm>
          <a:prstGeom prst="rect">
            <a:avLst/>
          </a:prstGeom>
        </p:spPr>
      </p:pic>
    </p:spTree>
    <p:extLst>
      <p:ext uri="{BB962C8B-B14F-4D97-AF65-F5344CB8AC3E}">
        <p14:creationId xmlns:p14="http://schemas.microsoft.com/office/powerpoint/2010/main" val="18899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7C3F45B-954C-48CB-9F98-99F319AD90EF}"/>
              </a:ext>
            </a:extLst>
          </p:cNvPr>
          <p:cNvSpPr txBox="1">
            <a:spLocks/>
          </p:cNvSpPr>
          <p:nvPr/>
        </p:nvSpPr>
        <p:spPr>
          <a:xfrm>
            <a:off x="546351" y="433545"/>
            <a:ext cx="11139854" cy="93044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600"/>
              </a:spcAft>
            </a:pPr>
            <a:r>
              <a:rPr lang="en-US" sz="5400">
                <a:solidFill>
                  <a:srgbClr val="FFFFFF"/>
                </a:solidFill>
              </a:rPr>
              <a:t>The White Savior Complex</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book, newspaper, man&#10;&#10;Description automatically generated">
            <a:extLst>
              <a:ext uri="{FF2B5EF4-FFF2-40B4-BE49-F238E27FC236}">
                <a16:creationId xmlns:a16="http://schemas.microsoft.com/office/drawing/2014/main" id="{71BA3F9C-67F9-41BD-9625-F006DBDE4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305" y="2426818"/>
            <a:ext cx="2638440" cy="3997637"/>
          </a:xfrm>
          <a:prstGeom prst="rect">
            <a:avLst/>
          </a:prstGeom>
        </p:spPr>
      </p:pic>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person&#10;&#10;Description automatically generated">
            <a:extLst>
              <a:ext uri="{FF2B5EF4-FFF2-40B4-BE49-F238E27FC236}">
                <a16:creationId xmlns:a16="http://schemas.microsoft.com/office/drawing/2014/main" id="{A71D8AB2-FAB9-4ACD-812D-7BFF5A55A51D}"/>
              </a:ext>
            </a:extLst>
          </p:cNvPr>
          <p:cNvPicPr>
            <a:picLocks noChangeAspect="1"/>
          </p:cNvPicPr>
          <p:nvPr/>
        </p:nvPicPr>
        <p:blipFill>
          <a:blip r:embed="rId3"/>
          <a:stretch>
            <a:fillRect/>
          </a:stretch>
        </p:blipFill>
        <p:spPr>
          <a:xfrm>
            <a:off x="6988531" y="2426818"/>
            <a:ext cx="4369001" cy="3997637"/>
          </a:xfrm>
          <a:prstGeom prst="rect">
            <a:avLst/>
          </a:prstGeom>
        </p:spPr>
      </p:pic>
    </p:spTree>
    <p:extLst>
      <p:ext uri="{BB962C8B-B14F-4D97-AF65-F5344CB8AC3E}">
        <p14:creationId xmlns:p14="http://schemas.microsoft.com/office/powerpoint/2010/main" val="13722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F1F29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randall packard history of global health">
            <a:extLst>
              <a:ext uri="{FF2B5EF4-FFF2-40B4-BE49-F238E27FC236}">
                <a16:creationId xmlns:a16="http://schemas.microsoft.com/office/drawing/2014/main" id="{FA82AA41-5CB8-4C86-99A9-82964BB1D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538" y="669112"/>
            <a:ext cx="3417139" cy="22467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FD263A-DBB4-4141-84F7-9221F4B6092E}"/>
              </a:ext>
            </a:extLst>
          </p:cNvPr>
          <p:cNvSpPr txBox="1"/>
          <p:nvPr/>
        </p:nvSpPr>
        <p:spPr>
          <a:xfrm>
            <a:off x="4725578" y="3102303"/>
            <a:ext cx="5427761" cy="2246769"/>
          </a:xfrm>
          <a:prstGeom prst="rect">
            <a:avLst/>
          </a:prstGeom>
          <a:noFill/>
        </p:spPr>
        <p:txBody>
          <a:bodyPr wrap="square" rtlCol="0">
            <a:spAutoFit/>
          </a:bodyPr>
          <a:lstStyle/>
          <a:p>
            <a:r>
              <a:rPr lang="en-CA" sz="2800" dirty="0"/>
              <a:t>“…at its core, (global health) history remains predominantly about flows of goods, services, and strategies along well-trod, north-south pathways.”</a:t>
            </a:r>
          </a:p>
        </p:txBody>
      </p:sp>
      <p:pic>
        <p:nvPicPr>
          <p:cNvPr id="4" name="Picture 3">
            <a:extLst>
              <a:ext uri="{FF2B5EF4-FFF2-40B4-BE49-F238E27FC236}">
                <a16:creationId xmlns:a16="http://schemas.microsoft.com/office/drawing/2014/main" id="{0D6AD56A-27AC-45C3-8867-EC4CF6EE7370}"/>
              </a:ext>
            </a:extLst>
          </p:cNvPr>
          <p:cNvPicPr>
            <a:picLocks noChangeAspect="1"/>
          </p:cNvPicPr>
          <p:nvPr/>
        </p:nvPicPr>
        <p:blipFill>
          <a:blip r:embed="rId3"/>
          <a:stretch>
            <a:fillRect/>
          </a:stretch>
        </p:blipFill>
        <p:spPr>
          <a:xfrm>
            <a:off x="1051666" y="669112"/>
            <a:ext cx="3388611" cy="4839325"/>
          </a:xfrm>
          <a:prstGeom prst="rect">
            <a:avLst/>
          </a:prstGeom>
        </p:spPr>
      </p:pic>
    </p:spTree>
    <p:extLst>
      <p:ext uri="{BB962C8B-B14F-4D97-AF65-F5344CB8AC3E}">
        <p14:creationId xmlns:p14="http://schemas.microsoft.com/office/powerpoint/2010/main" val="378778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FA81F9-DBB6-437B-BC3F-E3C7A94E1133}"/>
              </a:ext>
            </a:extLst>
          </p:cNvPr>
          <p:cNvPicPr>
            <a:picLocks noChangeAspect="1"/>
          </p:cNvPicPr>
          <p:nvPr/>
        </p:nvPicPr>
        <p:blipFill>
          <a:blip r:embed="rId2"/>
          <a:stretch>
            <a:fillRect/>
          </a:stretch>
        </p:blipFill>
        <p:spPr>
          <a:xfrm>
            <a:off x="1775406" y="497581"/>
            <a:ext cx="7928887" cy="5478317"/>
          </a:xfrm>
          <a:prstGeom prst="rect">
            <a:avLst/>
          </a:prstGeom>
        </p:spPr>
      </p:pic>
      <p:sp>
        <p:nvSpPr>
          <p:cNvPr id="3" name="Rectangle 2">
            <a:extLst>
              <a:ext uri="{FF2B5EF4-FFF2-40B4-BE49-F238E27FC236}">
                <a16:creationId xmlns:a16="http://schemas.microsoft.com/office/drawing/2014/main" id="{453CD48A-9CB5-4E7B-9288-AC6B1F7003CE}"/>
              </a:ext>
            </a:extLst>
          </p:cNvPr>
          <p:cNvSpPr/>
          <p:nvPr/>
        </p:nvSpPr>
        <p:spPr>
          <a:xfrm>
            <a:off x="963706" y="6135905"/>
            <a:ext cx="10775577" cy="369332"/>
          </a:xfrm>
          <a:prstGeom prst="rect">
            <a:avLst/>
          </a:prstGeom>
        </p:spPr>
        <p:txBody>
          <a:bodyPr wrap="square">
            <a:spAutoFit/>
          </a:bodyPr>
          <a:lstStyle/>
          <a:p>
            <a:r>
              <a:rPr lang="en-CA" dirty="0">
                <a:hlinkClick r:id="rId3"/>
              </a:rPr>
              <a:t>https://theconversation.com/global-health-still-mimics-colonial-ways-heres-how-to-break-the-pattern-121951</a:t>
            </a:r>
            <a:endParaRPr lang="en-CA" dirty="0"/>
          </a:p>
        </p:txBody>
      </p:sp>
    </p:spTree>
    <p:extLst>
      <p:ext uri="{BB962C8B-B14F-4D97-AF65-F5344CB8AC3E}">
        <p14:creationId xmlns:p14="http://schemas.microsoft.com/office/powerpoint/2010/main" val="176331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E1693A07-5F79-41DC-9332-1BD81869A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124744"/>
            <a:ext cx="9144000" cy="3891802"/>
          </a:xfrm>
          <a:prstGeom prst="rect">
            <a:avLst/>
          </a:prstGeom>
        </p:spPr>
      </p:pic>
      <p:sp>
        <p:nvSpPr>
          <p:cNvPr id="4" name="Rectangle 3">
            <a:extLst>
              <a:ext uri="{FF2B5EF4-FFF2-40B4-BE49-F238E27FC236}">
                <a16:creationId xmlns:a16="http://schemas.microsoft.com/office/drawing/2014/main" id="{A6CAE438-2ADE-4C69-855F-9E51991B214D}"/>
              </a:ext>
            </a:extLst>
          </p:cNvPr>
          <p:cNvSpPr/>
          <p:nvPr/>
        </p:nvSpPr>
        <p:spPr>
          <a:xfrm>
            <a:off x="1919536" y="5548590"/>
            <a:ext cx="8892480" cy="369332"/>
          </a:xfrm>
          <a:prstGeom prst="rect">
            <a:avLst/>
          </a:prstGeom>
        </p:spPr>
        <p:txBody>
          <a:bodyPr wrap="square">
            <a:spAutoFit/>
          </a:bodyPr>
          <a:lstStyle/>
          <a:p>
            <a:r>
              <a:rPr lang="en-CA" dirty="0">
                <a:hlinkClick r:id="rId3"/>
              </a:rPr>
              <a:t>https://www.globalhealthnow.org/2019-08/10-fixes-global-health-consulting-malpractice</a:t>
            </a:r>
            <a:endParaRPr lang="en-CA" dirty="0"/>
          </a:p>
        </p:txBody>
      </p:sp>
    </p:spTree>
    <p:extLst>
      <p:ext uri="{BB962C8B-B14F-4D97-AF65-F5344CB8AC3E}">
        <p14:creationId xmlns:p14="http://schemas.microsoft.com/office/powerpoint/2010/main" val="404072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68A30-F3C6-4BAB-B0F6-7E253ADD6547}"/>
              </a:ext>
            </a:extLst>
          </p:cNvPr>
          <p:cNvSpPr/>
          <p:nvPr/>
        </p:nvSpPr>
        <p:spPr>
          <a:xfrm>
            <a:off x="829235" y="1707776"/>
            <a:ext cx="5392271" cy="3416320"/>
          </a:xfrm>
          <a:prstGeom prst="rect">
            <a:avLst/>
          </a:prstGeom>
        </p:spPr>
        <p:txBody>
          <a:bodyPr wrap="square">
            <a:spAutoFit/>
          </a:bodyPr>
          <a:lstStyle/>
          <a:p>
            <a:r>
              <a:rPr lang="en-US" sz="2400" dirty="0">
                <a:solidFill>
                  <a:srgbClr val="000000"/>
                </a:solidFill>
                <a:latin typeface="gentona"/>
              </a:rPr>
              <a:t>Global health courses must discourage global health </a:t>
            </a:r>
            <a:r>
              <a:rPr lang="en-US" sz="2400" dirty="0">
                <a:solidFill>
                  <a:srgbClr val="337AB7"/>
                </a:solidFill>
                <a:latin typeface="gentona"/>
                <a:hlinkClick r:id="rId2"/>
              </a:rPr>
              <a:t>voluntourism</a:t>
            </a:r>
            <a:r>
              <a:rPr lang="en-US" sz="2400" dirty="0">
                <a:solidFill>
                  <a:srgbClr val="000000"/>
                </a:solidFill>
                <a:latin typeface="gentona"/>
              </a:rPr>
              <a:t>, and guide trainees and graduates on what they must NOT do, when they go to LMICs. </a:t>
            </a:r>
            <a:r>
              <a:rPr lang="en-US" sz="2400" dirty="0">
                <a:solidFill>
                  <a:srgbClr val="337AB7"/>
                </a:solidFill>
                <a:latin typeface="gentona"/>
                <a:hlinkClick r:id="rId3"/>
              </a:rPr>
              <a:t>How NOT to save the world</a:t>
            </a:r>
            <a:r>
              <a:rPr lang="en-US" sz="2400" dirty="0">
                <a:solidFill>
                  <a:srgbClr val="000000"/>
                </a:solidFill>
                <a:latin typeface="gentona"/>
              </a:rPr>
              <a:t> must be a critical, required component of all global health courses. The principle of </a:t>
            </a:r>
            <a:r>
              <a:rPr lang="en-US" sz="2400" i="1" dirty="0">
                <a:solidFill>
                  <a:srgbClr val="000000"/>
                </a:solidFill>
                <a:latin typeface="gentona"/>
              </a:rPr>
              <a:t>do not harm</a:t>
            </a:r>
            <a:r>
              <a:rPr lang="en-US" sz="2400" dirty="0">
                <a:solidFill>
                  <a:srgbClr val="000000"/>
                </a:solidFill>
                <a:latin typeface="gentona"/>
              </a:rPr>
              <a:t> must be reinforced in all training. </a:t>
            </a:r>
            <a:endParaRPr lang="en-CA" sz="2400" dirty="0"/>
          </a:p>
        </p:txBody>
      </p:sp>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CA" dirty="0">
                <a:solidFill>
                  <a:srgbClr val="0070C0"/>
                </a:solidFill>
              </a:rPr>
              <a:t>1. Avoid global health voluntourism</a:t>
            </a:r>
          </a:p>
        </p:txBody>
      </p:sp>
      <p:pic>
        <p:nvPicPr>
          <p:cNvPr id="5" name="Picture 4">
            <a:extLst>
              <a:ext uri="{FF2B5EF4-FFF2-40B4-BE49-F238E27FC236}">
                <a16:creationId xmlns:a16="http://schemas.microsoft.com/office/drawing/2014/main" id="{B8227369-39E9-4947-89BC-18800B2EFE1F}"/>
              </a:ext>
            </a:extLst>
          </p:cNvPr>
          <p:cNvPicPr>
            <a:picLocks noChangeAspect="1"/>
          </p:cNvPicPr>
          <p:nvPr/>
        </p:nvPicPr>
        <p:blipFill>
          <a:blip r:embed="rId4"/>
          <a:stretch>
            <a:fillRect/>
          </a:stretch>
        </p:blipFill>
        <p:spPr>
          <a:xfrm>
            <a:off x="6781974" y="2978231"/>
            <a:ext cx="4872144" cy="3253875"/>
          </a:xfrm>
          <a:prstGeom prst="rect">
            <a:avLst/>
          </a:prstGeom>
        </p:spPr>
      </p:pic>
      <p:pic>
        <p:nvPicPr>
          <p:cNvPr id="6" name="Picture 5">
            <a:extLst>
              <a:ext uri="{FF2B5EF4-FFF2-40B4-BE49-F238E27FC236}">
                <a16:creationId xmlns:a16="http://schemas.microsoft.com/office/drawing/2014/main" id="{DA07ABCD-9D50-49A5-8368-265D380FD8E4}"/>
              </a:ext>
            </a:extLst>
          </p:cNvPr>
          <p:cNvPicPr>
            <a:picLocks noChangeAspect="1"/>
          </p:cNvPicPr>
          <p:nvPr/>
        </p:nvPicPr>
        <p:blipFill>
          <a:blip r:embed="rId5"/>
          <a:stretch>
            <a:fillRect/>
          </a:stretch>
        </p:blipFill>
        <p:spPr>
          <a:xfrm>
            <a:off x="6781974" y="1608463"/>
            <a:ext cx="4947229" cy="1279456"/>
          </a:xfrm>
          <a:prstGeom prst="rect">
            <a:avLst/>
          </a:prstGeom>
        </p:spPr>
      </p:pic>
    </p:spTree>
    <p:extLst>
      <p:ext uri="{BB962C8B-B14F-4D97-AF65-F5344CB8AC3E}">
        <p14:creationId xmlns:p14="http://schemas.microsoft.com/office/powerpoint/2010/main" val="374753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CA" dirty="0">
                <a:solidFill>
                  <a:srgbClr val="0070C0"/>
                </a:solidFill>
              </a:rPr>
              <a:t>2. Learn about colonial history before doing global health</a:t>
            </a:r>
          </a:p>
        </p:txBody>
      </p:sp>
      <p:sp>
        <p:nvSpPr>
          <p:cNvPr id="5" name="Rectangle 4">
            <a:extLst>
              <a:ext uri="{FF2B5EF4-FFF2-40B4-BE49-F238E27FC236}">
                <a16:creationId xmlns:a16="http://schemas.microsoft.com/office/drawing/2014/main" id="{DAE3F257-AA82-41A3-B7AF-091D1F70FF93}"/>
              </a:ext>
            </a:extLst>
          </p:cNvPr>
          <p:cNvSpPr/>
          <p:nvPr/>
        </p:nvSpPr>
        <p:spPr>
          <a:xfrm>
            <a:off x="869575" y="1967770"/>
            <a:ext cx="5517777" cy="3416320"/>
          </a:xfrm>
          <a:prstGeom prst="rect">
            <a:avLst/>
          </a:prstGeom>
        </p:spPr>
        <p:txBody>
          <a:bodyPr wrap="square">
            <a:spAutoFit/>
          </a:bodyPr>
          <a:lstStyle/>
          <a:p>
            <a:r>
              <a:rPr lang="en-US" sz="3600" dirty="0">
                <a:solidFill>
                  <a:srgbClr val="000000"/>
                </a:solidFill>
                <a:latin typeface="gentona"/>
              </a:rPr>
              <a:t>Those studying or working in global health must complete a course or book on the colonial history of tropical, international and global health. </a:t>
            </a:r>
            <a:endParaRPr lang="en-CA" sz="3600" dirty="0"/>
          </a:p>
        </p:txBody>
      </p:sp>
      <p:pic>
        <p:nvPicPr>
          <p:cNvPr id="6" name="Picture 5">
            <a:extLst>
              <a:ext uri="{FF2B5EF4-FFF2-40B4-BE49-F238E27FC236}">
                <a16:creationId xmlns:a16="http://schemas.microsoft.com/office/drawing/2014/main" id="{940A8AB2-32D8-4200-A568-5E79412D6290}"/>
              </a:ext>
            </a:extLst>
          </p:cNvPr>
          <p:cNvPicPr>
            <a:picLocks noChangeAspect="1"/>
          </p:cNvPicPr>
          <p:nvPr/>
        </p:nvPicPr>
        <p:blipFill>
          <a:blip r:embed="rId2"/>
          <a:stretch>
            <a:fillRect/>
          </a:stretch>
        </p:blipFill>
        <p:spPr>
          <a:xfrm>
            <a:off x="7349372" y="1819835"/>
            <a:ext cx="2843619" cy="4061014"/>
          </a:xfrm>
          <a:prstGeom prst="rect">
            <a:avLst/>
          </a:prstGeom>
        </p:spPr>
      </p:pic>
    </p:spTree>
    <p:extLst>
      <p:ext uri="{BB962C8B-B14F-4D97-AF65-F5344CB8AC3E}">
        <p14:creationId xmlns:p14="http://schemas.microsoft.com/office/powerpoint/2010/main" val="205749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08288-65AA-45A6-AB70-0D4F00624552}"/>
              </a:ext>
            </a:extLst>
          </p:cNvPr>
          <p:cNvSpPr>
            <a:spLocks noGrp="1"/>
          </p:cNvSpPr>
          <p:nvPr>
            <p:ph type="title"/>
          </p:nvPr>
        </p:nvSpPr>
        <p:spPr/>
        <p:txBody>
          <a:bodyPr/>
          <a:lstStyle/>
          <a:p>
            <a:r>
              <a:rPr lang="en-CA" dirty="0">
                <a:solidFill>
                  <a:srgbClr val="0070C0"/>
                </a:solidFill>
              </a:rPr>
              <a:t>3. Enhance predeparture training</a:t>
            </a:r>
          </a:p>
        </p:txBody>
      </p:sp>
      <p:sp>
        <p:nvSpPr>
          <p:cNvPr id="5" name="Rectangle 4">
            <a:extLst>
              <a:ext uri="{FF2B5EF4-FFF2-40B4-BE49-F238E27FC236}">
                <a16:creationId xmlns:a16="http://schemas.microsoft.com/office/drawing/2014/main" id="{CC8AD474-68A9-4307-A4A3-0BEB71DB991B}"/>
              </a:ext>
            </a:extLst>
          </p:cNvPr>
          <p:cNvSpPr/>
          <p:nvPr/>
        </p:nvSpPr>
        <p:spPr>
          <a:xfrm>
            <a:off x="878541" y="1848562"/>
            <a:ext cx="5257800" cy="4154984"/>
          </a:xfrm>
          <a:prstGeom prst="rect">
            <a:avLst/>
          </a:prstGeom>
        </p:spPr>
        <p:txBody>
          <a:bodyPr wrap="square">
            <a:spAutoFit/>
          </a:bodyPr>
          <a:lstStyle/>
          <a:p>
            <a:r>
              <a:rPr lang="en-US" sz="2400" dirty="0">
                <a:solidFill>
                  <a:srgbClr val="000000"/>
                </a:solidFill>
                <a:latin typeface="gentona"/>
              </a:rPr>
              <a:t>Predeparture training by global health programs must also include content on </a:t>
            </a:r>
            <a:r>
              <a:rPr lang="en-US" sz="2400" dirty="0">
                <a:solidFill>
                  <a:srgbClr val="23527C"/>
                </a:solidFill>
                <a:latin typeface="gentona"/>
                <a:hlinkClick r:id="rId2"/>
              </a:rPr>
              <a:t>cross-cultural effectiveness and cultural humility, bidirectional participatory relationships, local capacity building, long-term sustainability</a:t>
            </a:r>
            <a:r>
              <a:rPr lang="en-US" sz="2400" dirty="0">
                <a:solidFill>
                  <a:srgbClr val="000000"/>
                </a:solidFill>
                <a:latin typeface="gentona"/>
              </a:rPr>
              <a:t>, and respect for local expertise and leadership. Training in </a:t>
            </a:r>
            <a:r>
              <a:rPr lang="en-US" sz="2400" dirty="0" err="1">
                <a:solidFill>
                  <a:srgbClr val="337AB7"/>
                </a:solidFill>
                <a:latin typeface="gentona"/>
                <a:hlinkClick r:id="rId3"/>
              </a:rPr>
              <a:t>allyship</a:t>
            </a:r>
            <a:r>
              <a:rPr lang="en-US" sz="2400" dirty="0">
                <a:solidFill>
                  <a:srgbClr val="337AB7"/>
                </a:solidFill>
                <a:latin typeface="gentona"/>
                <a:hlinkClick r:id="rId3"/>
              </a:rPr>
              <a:t> and privilege</a:t>
            </a:r>
            <a:r>
              <a:rPr lang="en-US" sz="2400" dirty="0">
                <a:solidFill>
                  <a:srgbClr val="000000"/>
                </a:solidFill>
                <a:latin typeface="gentona"/>
              </a:rPr>
              <a:t> is also critical. Above all, HIC trainees and experts must learn to listen and be humble.</a:t>
            </a:r>
            <a:endParaRPr lang="en-CA" sz="2400" dirty="0"/>
          </a:p>
        </p:txBody>
      </p:sp>
      <p:pic>
        <p:nvPicPr>
          <p:cNvPr id="1026" name="Picture 2" descr="Image result for humility">
            <a:extLst>
              <a:ext uri="{FF2B5EF4-FFF2-40B4-BE49-F238E27FC236}">
                <a16:creationId xmlns:a16="http://schemas.microsoft.com/office/drawing/2014/main" id="{32C67BDC-658C-4DBD-AC2A-5B5E11360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1827" y="1969434"/>
            <a:ext cx="3424294" cy="285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57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365</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gentona</vt:lpstr>
      <vt:lpstr>Office Theme</vt:lpstr>
      <vt:lpstr>Recognizing &amp; Addressing Global Health Malpractice</vt:lpstr>
      <vt:lpstr>Historical origins of global health</vt:lpstr>
      <vt:lpstr>PowerPoint Presentation</vt:lpstr>
      <vt:lpstr>PowerPoint Presentation</vt:lpstr>
      <vt:lpstr>PowerPoint Presentation</vt:lpstr>
      <vt:lpstr>PowerPoint Presentation</vt:lpstr>
      <vt:lpstr>1. Avoid global health voluntourism</vt:lpstr>
      <vt:lpstr>2. Learn about colonial history before doing global health</vt:lpstr>
      <vt:lpstr>3. Enhance predeparture training</vt:lpstr>
      <vt:lpstr>4. Consultants must have lived/worked in LMICs</vt:lpstr>
      <vt:lpstr>5. Consultants should stay within their expertise</vt:lpstr>
      <vt:lpstr>6. Consult, before offering technical assistance &amp; tap into local expertise</vt:lpstr>
      <vt:lpstr>7. Strengthen global health capacity in LMICs </vt:lpstr>
      <vt:lpstr>8. Enhance good training and capacity development in LMICs</vt:lpstr>
      <vt:lpstr>9. Work towards decolonizing global health</vt:lpstr>
      <vt:lpstr>10. Rethink the entire global health consulting industry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&amp; Addressing Global Health Malpractice</dc:title>
  <dc:creator>Madhu</dc:creator>
  <cp:lastModifiedBy>Madhu</cp:lastModifiedBy>
  <cp:revision>3</cp:revision>
  <dcterms:created xsi:type="dcterms:W3CDTF">2019-09-30T10:29:19Z</dcterms:created>
  <dcterms:modified xsi:type="dcterms:W3CDTF">2019-09-30T10:32:17Z</dcterms:modified>
</cp:coreProperties>
</file>